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FEFCA"/>
          </a:solidFill>
        </a:fill>
      </a:tcStyle>
    </a:wholeTbl>
    <a:band2H>
      <a:tcTxStyle b="def" i="def"/>
      <a:tcStyle>
        <a:tcBdr/>
        <a:fill>
          <a:solidFill>
            <a:srgbClr val="FFF7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F6DFCA"/>
          </a:solidFill>
        </a:fill>
      </a:tcStyle>
    </a:wholeTbl>
    <a:band2H>
      <a:tcTxStyle b="def" i="def"/>
      <a:tcStyle>
        <a:tcBdr/>
        <a:fill>
          <a:solidFill>
            <a:srgbClr val="FAEF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14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Оптимальная сегментация достигается в области максимизации агрегированного совокупного блага от старой и новой технологий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/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9" name="Уровень текста 1…"/>
          <p:cNvSpPr txBox="1"/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77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60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2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3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4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5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6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7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8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9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0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1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2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3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4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5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6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80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7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79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211 B 8</a:t>
              </a:r>
            </a:p>
          </p:txBody>
        </p:sp>
      </p:grpSp>
      <p:grpSp>
        <p:nvGrpSpPr>
          <p:cNvPr id="83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8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2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175 B 0</a:t>
              </a:r>
            </a:p>
          </p:txBody>
        </p:sp>
      </p:grpSp>
      <p:grpSp>
        <p:nvGrpSpPr>
          <p:cNvPr id="86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8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7F10A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5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127 G 16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162</a:t>
              </a:r>
            </a:p>
          </p:txBody>
        </p:sp>
      </p:grpSp>
      <p:grpSp>
        <p:nvGrpSpPr>
          <p:cNvPr id="89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8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A2A6AD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8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163 G 166 B 173</a:t>
              </a:r>
            </a:p>
          </p:txBody>
        </p:sp>
      </p:grpSp>
      <p:grpSp>
        <p:nvGrpSpPr>
          <p:cNvPr id="92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9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89929B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1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137 G 146 B 155</a:t>
              </a:r>
            </a:p>
          </p:txBody>
        </p:sp>
      </p:grpSp>
      <p:grpSp>
        <p:nvGrpSpPr>
          <p:cNvPr id="95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93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AF00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4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175 G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51</a:t>
              </a:r>
            </a:p>
          </p:txBody>
        </p:sp>
      </p:grpSp>
      <p:grpSp>
        <p:nvGrpSpPr>
          <p:cNvPr id="98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96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34C3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7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52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G 195 B 51</a:t>
              </a:r>
            </a:p>
          </p:txBody>
        </p:sp>
      </p:grpSp>
      <p:grpSp>
        <p:nvGrpSpPr>
          <p:cNvPr id="101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9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00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G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0</a:t>
              </a:r>
            </a:p>
          </p:txBody>
        </p:sp>
      </p:grpSp>
      <p:grpSp>
        <p:nvGrpSpPr>
          <p:cNvPr id="104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10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Off val="44000"/>
              </a:schemeClr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03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255 B 255</a:t>
              </a:r>
            </a:p>
          </p:txBody>
        </p:sp>
      </p:grpSp>
      <p:sp>
        <p:nvSpPr>
          <p:cNvPr id="105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b="1" sz="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0" sz="2400">
                <a:solidFill>
                  <a:srgbClr val="000000"/>
                </a:solidFill>
              </a:defRPr>
            </a:pPr>
            <a:r>
              <a:rPr b="1" sz="600">
                <a:solidFill>
                  <a:schemeClr val="accent3">
                    <a:lumOff val="44000"/>
                  </a:schemeClr>
                </a:solidFill>
              </a:rPr>
              <a:t>Primary colours:</a:t>
            </a:r>
          </a:p>
        </p:txBody>
      </p:sp>
      <p:sp>
        <p:nvSpPr>
          <p:cNvPr id="106" name="Supporting colours:"/>
          <p:cNvSpPr txBox="1"/>
          <p:nvPr/>
        </p:nvSpPr>
        <p:spPr>
          <a:xfrm>
            <a:off x="2846982" y="6920706"/>
            <a:ext cx="74076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b="1" sz="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0" sz="2400">
                <a:solidFill>
                  <a:srgbClr val="000000"/>
                </a:solidFill>
              </a:defRPr>
            </a:pPr>
            <a:r>
              <a:rPr b="1" sz="600">
                <a:solidFill>
                  <a:schemeClr val="accent3">
                    <a:lumOff val="44000"/>
                  </a:schemeClr>
                </a:solidFill>
              </a:rPr>
              <a:t>Supporting colours:</a:t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NSN-logo_PPT.jpg" descr="NSN-logo_PP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075" y="6242050"/>
            <a:ext cx="1054100" cy="446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32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3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4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5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6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7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8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9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0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1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2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3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4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5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6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7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78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151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14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50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154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15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53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157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15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56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160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15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59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163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16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62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166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16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65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169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16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68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172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17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71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175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17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74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176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177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Номер слайда"/>
          <p:cNvSpPr txBox="1"/>
          <p:nvPr>
            <p:ph type="sldNum" sz="quarter" idx="2"/>
          </p:nvPr>
        </p:nvSpPr>
        <p:spPr>
          <a:xfrm>
            <a:off x="8382000" y="6521450"/>
            <a:ext cx="762000" cy="313393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900"/>
              </a:spcBef>
              <a:defRPr b="1" sz="16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86" name="3GPP_TM.png" descr="3GPP_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123825"/>
            <a:ext cx="1485900" cy="86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3GPP_backgrd2.jpg" descr="3GPP_backgrd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1884362"/>
            <a:ext cx="7924800" cy="46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Текст заголовка"/>
          <p:cNvSpPr txBox="1"/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i="1" sz="4000">
                <a:solidFill>
                  <a:srgbClr val="000000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9" name="Уровень текста 1…"/>
          <p:cNvSpPr txBox="1"/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44450" tIns="44450" rIns="44450" bIns="44450"/>
          <a:lstStyle>
            <a:lvl1pPr algn="ctr">
              <a:lnSpc>
                <a:spcPct val="100000"/>
              </a:lnSpc>
              <a:spcBef>
                <a:spcPts val="600"/>
              </a:spcBef>
              <a:defRPr b="1" sz="2800">
                <a:solidFill>
                  <a:srgbClr val="003399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600"/>
              </a:spcBef>
              <a:buSzTx/>
              <a:buNone/>
              <a:defRPr b="1" sz="2800">
                <a:solidFill>
                  <a:srgbClr val="003399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600"/>
              </a:spcBef>
              <a:buSzTx/>
              <a:buNone/>
              <a:defRPr b="1" sz="2800">
                <a:solidFill>
                  <a:srgbClr val="003399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600"/>
              </a:spcBef>
              <a:buSzTx/>
              <a:buNone/>
              <a:defRPr b="1" sz="2800">
                <a:solidFill>
                  <a:srgbClr val="003399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600"/>
              </a:spcBef>
              <a:buSzTx/>
              <a:buNone/>
              <a:defRPr b="1" sz="2800">
                <a:solidFill>
                  <a:srgbClr val="003399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196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97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98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99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0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1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2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3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4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5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6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7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8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09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0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1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242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15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1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14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18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1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17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21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1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7F22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20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224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2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23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227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22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26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230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22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AF18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29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233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23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32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236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23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35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239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237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4159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38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240" name="Primary colours:"/>
            <p:cNvSpPr txBox="1"/>
            <p:nvPr/>
          </p:nvSpPr>
          <p:spPr>
            <a:xfrm>
              <a:off x="0" y="26193"/>
              <a:ext cx="61828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241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24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251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2" name="Линия"/>
            <p:cNvSpPr/>
            <p:nvPr/>
          </p:nvSpPr>
          <p:spPr>
            <a:xfrm flipH="1">
              <a:off x="0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3" name="Линия"/>
            <p:cNvSpPr/>
            <p:nvPr/>
          </p:nvSpPr>
          <p:spPr>
            <a:xfrm flipH="1">
              <a:off x="0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4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5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6" name="Линия"/>
            <p:cNvSpPr/>
            <p:nvPr/>
          </p:nvSpPr>
          <p:spPr>
            <a:xfrm flipH="1">
              <a:off x="0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7" name="Линия"/>
            <p:cNvSpPr/>
            <p:nvPr/>
          </p:nvSpPr>
          <p:spPr>
            <a:xfrm flipH="1">
              <a:off x="0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8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9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0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1" name="Линия"/>
            <p:cNvSpPr/>
            <p:nvPr/>
          </p:nvSpPr>
          <p:spPr>
            <a:xfrm flipH="1">
              <a:off x="9394825" y="5052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2" name="Линия"/>
            <p:cNvSpPr/>
            <p:nvPr/>
          </p:nvSpPr>
          <p:spPr>
            <a:xfrm flipH="1">
              <a:off x="9394825" y="3553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3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4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5" name="Линия"/>
            <p:cNvSpPr/>
            <p:nvPr/>
          </p:nvSpPr>
          <p:spPr>
            <a:xfrm flipH="1">
              <a:off x="9394825" y="36426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6" name="Линия"/>
            <p:cNvSpPr/>
            <p:nvPr/>
          </p:nvSpPr>
          <p:spPr>
            <a:xfrm flipH="1">
              <a:off x="9394825" y="234568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7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271" name="Группа"/>
          <p:cNvGrpSpPr/>
          <p:nvPr/>
        </p:nvGrpSpPr>
        <p:grpSpPr>
          <a:xfrm>
            <a:off x="1474787" y="6894512"/>
            <a:ext cx="287338" cy="234862"/>
            <a:chOff x="0" y="0"/>
            <a:chExt cx="287337" cy="234860"/>
          </a:xfrm>
        </p:grpSpPr>
        <p:sp>
          <p:nvSpPr>
            <p:cNvPr id="269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1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70" name="R 255 G 211 B 8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211 B 8</a:t>
              </a:r>
            </a:p>
          </p:txBody>
        </p:sp>
      </p:grpSp>
      <p:grpSp>
        <p:nvGrpSpPr>
          <p:cNvPr id="274" name="Группа"/>
          <p:cNvGrpSpPr/>
          <p:nvPr/>
        </p:nvGrpSpPr>
        <p:grpSpPr>
          <a:xfrm>
            <a:off x="1835150" y="6894512"/>
            <a:ext cx="287338" cy="234862"/>
            <a:chOff x="0" y="0"/>
            <a:chExt cx="287337" cy="234860"/>
          </a:xfrm>
        </p:grpSpPr>
        <p:sp>
          <p:nvSpPr>
            <p:cNvPr id="272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73" name="R 255 G 175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175 B 0</a:t>
              </a:r>
            </a:p>
          </p:txBody>
        </p:sp>
      </p:grpSp>
      <p:grpSp>
        <p:nvGrpSpPr>
          <p:cNvPr id="277" name="Группа"/>
          <p:cNvGrpSpPr/>
          <p:nvPr/>
        </p:nvGrpSpPr>
        <p:grpSpPr>
          <a:xfrm>
            <a:off x="2195512" y="6894512"/>
            <a:ext cx="287338" cy="234862"/>
            <a:chOff x="0" y="0"/>
            <a:chExt cx="287337" cy="234860"/>
          </a:xfrm>
        </p:grpSpPr>
        <p:sp>
          <p:nvSpPr>
            <p:cNvPr id="275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7F22A2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76" name="R 127 G 16  B 162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127 G 16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162</a:t>
              </a:r>
            </a:p>
          </p:txBody>
        </p:sp>
      </p:grpSp>
      <p:grpSp>
        <p:nvGrpSpPr>
          <p:cNvPr id="280" name="Группа"/>
          <p:cNvGrpSpPr/>
          <p:nvPr/>
        </p:nvGrpSpPr>
        <p:grpSpPr>
          <a:xfrm>
            <a:off x="4714875" y="6894512"/>
            <a:ext cx="287338" cy="234862"/>
            <a:chOff x="0" y="0"/>
            <a:chExt cx="287337" cy="234860"/>
          </a:xfrm>
        </p:grpSpPr>
        <p:sp>
          <p:nvSpPr>
            <p:cNvPr id="278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2A6AD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79" name="R 163 G 166 B 173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163 G 166 B 173</a:t>
              </a:r>
            </a:p>
          </p:txBody>
        </p:sp>
      </p:grpSp>
      <p:grpSp>
        <p:nvGrpSpPr>
          <p:cNvPr id="283" name="Группа"/>
          <p:cNvGrpSpPr/>
          <p:nvPr/>
        </p:nvGrpSpPr>
        <p:grpSpPr>
          <a:xfrm>
            <a:off x="4354512" y="6894512"/>
            <a:ext cx="287338" cy="234862"/>
            <a:chOff x="0" y="0"/>
            <a:chExt cx="287337" cy="234860"/>
          </a:xfrm>
        </p:grpSpPr>
        <p:sp>
          <p:nvSpPr>
            <p:cNvPr id="281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89929B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82" name="R 137 G 146 B 1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137 G 146 B 155</a:t>
              </a:r>
            </a:p>
          </p:txBody>
        </p:sp>
      </p:grpSp>
      <p:grpSp>
        <p:nvGrpSpPr>
          <p:cNvPr id="286" name="Группа"/>
          <p:cNvGrpSpPr/>
          <p:nvPr/>
        </p:nvGrpSpPr>
        <p:grpSpPr>
          <a:xfrm>
            <a:off x="5075237" y="6894512"/>
            <a:ext cx="287338" cy="234862"/>
            <a:chOff x="0" y="0"/>
            <a:chExt cx="287337" cy="234860"/>
          </a:xfrm>
        </p:grpSpPr>
        <p:sp>
          <p:nvSpPr>
            <p:cNvPr id="284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AF18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85" name="R 175 G 0 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175 G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51</a:t>
              </a:r>
            </a:p>
          </p:txBody>
        </p:sp>
      </p:grpSp>
      <p:grpSp>
        <p:nvGrpSpPr>
          <p:cNvPr id="289" name="Группа"/>
          <p:cNvGrpSpPr/>
          <p:nvPr/>
        </p:nvGrpSpPr>
        <p:grpSpPr>
          <a:xfrm>
            <a:off x="5435600" y="6894512"/>
            <a:ext cx="287338" cy="234862"/>
            <a:chOff x="0" y="0"/>
            <a:chExt cx="287337" cy="234860"/>
          </a:xfrm>
        </p:grpSpPr>
        <p:sp>
          <p:nvSpPr>
            <p:cNvPr id="287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34C333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88" name="R 52  G 195 B 51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52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G 195 B 51</a:t>
              </a:r>
            </a:p>
          </p:txBody>
        </p:sp>
      </p:grpSp>
      <p:grpSp>
        <p:nvGrpSpPr>
          <p:cNvPr id="292" name="Группа"/>
          <p:cNvGrpSpPr/>
          <p:nvPr/>
        </p:nvGrpSpPr>
        <p:grpSpPr>
          <a:xfrm>
            <a:off x="3994150" y="6894512"/>
            <a:ext cx="287338" cy="234862"/>
            <a:chOff x="0" y="0"/>
            <a:chExt cx="287337" cy="234860"/>
          </a:xfrm>
        </p:grpSpPr>
        <p:sp>
          <p:nvSpPr>
            <p:cNvPr id="290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rgbClr val="000000"/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1" name="R 0  G 0  B 0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762000">
                <a:spcBef>
                  <a:spcPts val="100"/>
                </a:spcBef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G 0 </a:t>
              </a:r>
              <a:br>
                <a:rPr b="1" sz="600">
                  <a:solidFill>
                    <a:schemeClr val="accent3">
                      <a:lumOff val="44000"/>
                    </a:schemeClr>
                  </a:solidFill>
                </a:rPr>
              </a:b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B 0</a:t>
              </a:r>
            </a:p>
          </p:txBody>
        </p:sp>
      </p:grpSp>
      <p:grpSp>
        <p:nvGrpSpPr>
          <p:cNvPr id="295" name="Группа"/>
          <p:cNvGrpSpPr/>
          <p:nvPr/>
        </p:nvGrpSpPr>
        <p:grpSpPr>
          <a:xfrm>
            <a:off x="3635375" y="6894512"/>
            <a:ext cx="287338" cy="234862"/>
            <a:chOff x="0" y="0"/>
            <a:chExt cx="287337" cy="234860"/>
          </a:xfrm>
        </p:grpSpPr>
        <p:sp>
          <p:nvSpPr>
            <p:cNvPr id="293" name="Прямоугольник с закругленными углами"/>
            <p:cNvSpPr/>
            <p:nvPr/>
          </p:nvSpPr>
          <p:spPr>
            <a:xfrm>
              <a:off x="0" y="0"/>
              <a:ext cx="287338" cy="179388"/>
            </a:xfrm>
            <a:prstGeom prst="roundRect">
              <a:avLst>
                <a:gd name="adj" fmla="val 14159"/>
              </a:avLst>
            </a:prstGeom>
            <a:solidFill>
              <a:schemeClr val="accent3">
                <a:lumOff val="44000"/>
              </a:schemeClr>
            </a:solidFill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 defTabSz="762000">
                <a:spcBef>
                  <a:spcPts val="4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4" name="R 255 G 255 B 255"/>
            <p:cNvSpPr txBox="1"/>
            <p:nvPr/>
          </p:nvSpPr>
          <p:spPr>
            <a:xfrm>
              <a:off x="8753" y="8753"/>
              <a:ext cx="269832" cy="226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R 255 G 255 B 255</a:t>
              </a:r>
            </a:p>
          </p:txBody>
        </p:sp>
      </p:grpSp>
      <p:sp>
        <p:nvSpPr>
          <p:cNvPr id="296" name="Primary colours:"/>
          <p:cNvSpPr txBox="1"/>
          <p:nvPr/>
        </p:nvSpPr>
        <p:spPr>
          <a:xfrm>
            <a:off x="821580" y="6920706"/>
            <a:ext cx="6182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b="1" sz="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0" sz="2400">
                <a:solidFill>
                  <a:srgbClr val="000000"/>
                </a:solidFill>
              </a:defRPr>
            </a:pPr>
            <a:r>
              <a:rPr b="1" sz="600">
                <a:solidFill>
                  <a:schemeClr val="accent3">
                    <a:lumOff val="44000"/>
                  </a:schemeClr>
                </a:solidFill>
              </a:rPr>
              <a:t>Primary colours:</a:t>
            </a:r>
          </a:p>
        </p:txBody>
      </p:sp>
      <p:sp>
        <p:nvSpPr>
          <p:cNvPr id="297" name="Supporting colours:"/>
          <p:cNvSpPr txBox="1"/>
          <p:nvPr/>
        </p:nvSpPr>
        <p:spPr>
          <a:xfrm>
            <a:off x="2846982" y="6920706"/>
            <a:ext cx="74076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762000">
              <a:spcBef>
                <a:spcPts val="100"/>
              </a:spcBef>
              <a:defRPr b="1" sz="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0" sz="2400">
                <a:solidFill>
                  <a:srgbClr val="000000"/>
                </a:solidFill>
              </a:defRPr>
            </a:pPr>
            <a:r>
              <a:rPr b="1" sz="600">
                <a:solidFill>
                  <a:schemeClr val="accent3">
                    <a:lumOff val="44000"/>
                  </a:schemeClr>
                </a:solidFill>
              </a:rPr>
              <a:t>Supporting colours:</a:t>
            </a:r>
          </a:p>
        </p:txBody>
      </p:sp>
      <p:sp>
        <p:nvSpPr>
          <p:cNvPr id="298" name="Текст заголовка"/>
          <p:cNvSpPr txBox="1"/>
          <p:nvPr>
            <p:ph type="title"/>
          </p:nvPr>
        </p:nvSpPr>
        <p:spPr>
          <a:xfrm>
            <a:off x="254000" y="419100"/>
            <a:ext cx="8634413" cy="293846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99" name="Уровень текста 1…"/>
          <p:cNvSpPr txBox="1"/>
          <p:nvPr>
            <p:ph type="body" idx="1"/>
          </p:nvPr>
        </p:nvSpPr>
        <p:spPr>
          <a:xfrm>
            <a:off x="254000" y="3429000"/>
            <a:ext cx="8634413" cy="3119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 marL="0" indent="1587">
              <a:buSzTx/>
              <a:buNone/>
              <a:defRPr b="1"/>
            </a:lvl2pPr>
            <a:lvl3pPr marL="0" indent="282575">
              <a:buSzTx/>
              <a:buNone/>
              <a:defRPr b="1"/>
            </a:lvl3pPr>
            <a:lvl4pPr marL="0" indent="563562">
              <a:buSzTx/>
              <a:buNone/>
              <a:defRPr b="1"/>
            </a:lvl4pPr>
            <a:lvl5pPr marL="0" indent="793750">
              <a:buSzTx/>
              <a:buNone/>
              <a:defRPr b="1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0" name="Номер слайда"/>
          <p:cNvSpPr txBox="1"/>
          <p:nvPr>
            <p:ph type="sldNum" sz="quarter" idx="2"/>
          </p:nvPr>
        </p:nvSpPr>
        <p:spPr>
          <a:xfrm>
            <a:off x="6553200" y="6040072"/>
            <a:ext cx="2133600" cy="26425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/>
          <p:nvPr>
            <p:ph type="sldNum" sz="quarter" idx="2"/>
          </p:nvPr>
        </p:nvSpPr>
        <p:spPr>
          <a:xfrm>
            <a:off x="254000" y="6588125"/>
            <a:ext cx="2133600" cy="3456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/>
            <a:fld id="{86CB4B4D-7CA3-9044-876B-883B54F8677D}" type="slidenum"/>
          </a:p>
        </p:txBody>
      </p:sp>
      <p:grpSp>
        <p:nvGrpSpPr>
          <p:cNvPr id="19" name="Группа"/>
          <p:cNvGrpSpPr/>
          <p:nvPr/>
        </p:nvGrpSpPr>
        <p:grpSpPr>
          <a:xfrm>
            <a:off x="-215266" y="-215900"/>
            <a:ext cx="9574214" cy="7289800"/>
            <a:chOff x="0" y="0"/>
            <a:chExt cx="9574212" cy="7289800"/>
          </a:xfrm>
        </p:grpSpPr>
        <p:sp>
          <p:nvSpPr>
            <p:cNvPr id="3" name="Линия"/>
            <p:cNvSpPr/>
            <p:nvPr/>
          </p:nvSpPr>
          <p:spPr>
            <a:xfrm>
              <a:off x="46609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" name="Линия"/>
            <p:cNvSpPr/>
            <p:nvPr/>
          </p:nvSpPr>
          <p:spPr>
            <a:xfrm flipH="1">
              <a:off x="0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5" name="Линия"/>
            <p:cNvSpPr/>
            <p:nvPr/>
          </p:nvSpPr>
          <p:spPr>
            <a:xfrm flipH="1">
              <a:off x="0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" name="Линия"/>
            <p:cNvSpPr/>
            <p:nvPr/>
          </p:nvSpPr>
          <p:spPr>
            <a:xfrm flipH="1">
              <a:off x="0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" name="Линия"/>
            <p:cNvSpPr/>
            <p:nvPr/>
          </p:nvSpPr>
          <p:spPr>
            <a:xfrm flipH="1">
              <a:off x="0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8" name="Линия"/>
            <p:cNvSpPr/>
            <p:nvPr/>
          </p:nvSpPr>
          <p:spPr>
            <a:xfrm flipH="1">
              <a:off x="0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9" name="Линия"/>
            <p:cNvSpPr/>
            <p:nvPr/>
          </p:nvSpPr>
          <p:spPr>
            <a:xfrm flipH="1">
              <a:off x="0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" name="Линия"/>
            <p:cNvSpPr/>
            <p:nvPr/>
          </p:nvSpPr>
          <p:spPr>
            <a:xfrm>
              <a:off x="469265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1" name="Линия"/>
            <p:cNvSpPr/>
            <p:nvPr/>
          </p:nvSpPr>
          <p:spPr>
            <a:xfrm>
              <a:off x="9108440" y="7110412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2" name="Линия"/>
            <p:cNvSpPr/>
            <p:nvPr/>
          </p:nvSpPr>
          <p:spPr>
            <a:xfrm>
              <a:off x="9108440" y="0"/>
              <a:ext cx="1" cy="179388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" name="Линия"/>
            <p:cNvSpPr/>
            <p:nvPr/>
          </p:nvSpPr>
          <p:spPr>
            <a:xfrm flipH="1">
              <a:off x="9394825" y="1412239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4" name="Линия"/>
            <p:cNvSpPr/>
            <p:nvPr/>
          </p:nvSpPr>
          <p:spPr>
            <a:xfrm flipH="1">
              <a:off x="9394825" y="12677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5" name="Линия"/>
            <p:cNvSpPr/>
            <p:nvPr/>
          </p:nvSpPr>
          <p:spPr>
            <a:xfrm flipH="1">
              <a:off x="9394825" y="6957377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6" name="Линия"/>
            <p:cNvSpPr/>
            <p:nvPr/>
          </p:nvSpPr>
          <p:spPr>
            <a:xfrm flipH="1">
              <a:off x="9394825" y="6452552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" name="Линия"/>
            <p:cNvSpPr/>
            <p:nvPr/>
          </p:nvSpPr>
          <p:spPr>
            <a:xfrm flipH="1">
              <a:off x="9394825" y="63080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8" name="Линия"/>
            <p:cNvSpPr/>
            <p:nvPr/>
          </p:nvSpPr>
          <p:spPr>
            <a:xfrm flipH="1">
              <a:off x="9394825" y="440690"/>
              <a:ext cx="179388" cy="1"/>
            </a:xfrm>
            <a:prstGeom prst="line">
              <a:avLst/>
            </a:prstGeom>
            <a:noFill/>
            <a:ln w="9525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49" name="Группа"/>
          <p:cNvGrpSpPr/>
          <p:nvPr/>
        </p:nvGrpSpPr>
        <p:grpSpPr>
          <a:xfrm>
            <a:off x="821580" y="6894512"/>
            <a:ext cx="4901358" cy="234862"/>
            <a:chOff x="0" y="0"/>
            <a:chExt cx="4901356" cy="234860"/>
          </a:xfrm>
        </p:grpSpPr>
        <p:grpSp>
          <p:nvGrpSpPr>
            <p:cNvPr id="22" name="Группа"/>
            <p:cNvGrpSpPr/>
            <p:nvPr/>
          </p:nvGrpSpPr>
          <p:grpSpPr>
            <a:xfrm>
              <a:off x="653206" y="0"/>
              <a:ext cx="287339" cy="234861"/>
              <a:chOff x="0" y="0"/>
              <a:chExt cx="287337" cy="234860"/>
            </a:xfrm>
          </p:grpSpPr>
          <p:sp>
            <p:nvSpPr>
              <p:cNvPr id="20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1" name="R 255 G 211 B 8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211 B 8</a:t>
                </a:r>
              </a:p>
            </p:txBody>
          </p:sp>
        </p:grpSp>
        <p:grpSp>
          <p:nvGrpSpPr>
            <p:cNvPr id="25" name="Группа"/>
            <p:cNvGrpSpPr/>
            <p:nvPr/>
          </p:nvGrpSpPr>
          <p:grpSpPr>
            <a:xfrm>
              <a:off x="1013569" y="0"/>
              <a:ext cx="287338" cy="234861"/>
              <a:chOff x="0" y="0"/>
              <a:chExt cx="287337" cy="234860"/>
            </a:xfrm>
          </p:grpSpPr>
          <p:sp>
            <p:nvSpPr>
              <p:cNvPr id="23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4" name="R 255 G 175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175 B 0</a:t>
                </a:r>
              </a:p>
            </p:txBody>
          </p:sp>
        </p:grpSp>
        <p:grpSp>
          <p:nvGrpSpPr>
            <p:cNvPr id="28" name="Группа"/>
            <p:cNvGrpSpPr/>
            <p:nvPr/>
          </p:nvGrpSpPr>
          <p:grpSpPr>
            <a:xfrm>
              <a:off x="1373931" y="0"/>
              <a:ext cx="287339" cy="234861"/>
              <a:chOff x="0" y="0"/>
              <a:chExt cx="287337" cy="234860"/>
            </a:xfrm>
          </p:grpSpPr>
          <p:sp>
            <p:nvSpPr>
              <p:cNvPr id="26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7F10A2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27" name="R 127 G 16  B 162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127 G 16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162</a:t>
                </a:r>
              </a:p>
            </p:txBody>
          </p:sp>
        </p:grpSp>
        <p:grpSp>
          <p:nvGrpSpPr>
            <p:cNvPr id="31" name="Группа"/>
            <p:cNvGrpSpPr/>
            <p:nvPr/>
          </p:nvGrpSpPr>
          <p:grpSpPr>
            <a:xfrm>
              <a:off x="3893294" y="0"/>
              <a:ext cx="287338" cy="234861"/>
              <a:chOff x="0" y="0"/>
              <a:chExt cx="287337" cy="234860"/>
            </a:xfrm>
          </p:grpSpPr>
          <p:sp>
            <p:nvSpPr>
              <p:cNvPr id="29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2A6AD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0" name="R 163 G 166 B 173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163 G 166 B 173</a:t>
                </a:r>
              </a:p>
            </p:txBody>
          </p:sp>
        </p:grpSp>
        <p:grpSp>
          <p:nvGrpSpPr>
            <p:cNvPr id="34" name="Группа"/>
            <p:cNvGrpSpPr/>
            <p:nvPr/>
          </p:nvGrpSpPr>
          <p:grpSpPr>
            <a:xfrm>
              <a:off x="3532931" y="0"/>
              <a:ext cx="287339" cy="234861"/>
              <a:chOff x="0" y="0"/>
              <a:chExt cx="287337" cy="234860"/>
            </a:xfrm>
          </p:grpSpPr>
          <p:sp>
            <p:nvSpPr>
              <p:cNvPr id="32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89929B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" name="R 137 G 146 B 1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137 G 146 B 155</a:t>
                </a:r>
              </a:p>
            </p:txBody>
          </p:sp>
        </p:grpSp>
        <p:grpSp>
          <p:nvGrpSpPr>
            <p:cNvPr id="37" name="Группа"/>
            <p:cNvGrpSpPr/>
            <p:nvPr/>
          </p:nvGrpSpPr>
          <p:grpSpPr>
            <a:xfrm>
              <a:off x="4253656" y="0"/>
              <a:ext cx="287339" cy="234861"/>
              <a:chOff x="0" y="0"/>
              <a:chExt cx="287337" cy="234860"/>
            </a:xfrm>
          </p:grpSpPr>
          <p:sp>
            <p:nvSpPr>
              <p:cNvPr id="35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AF00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6" name="R 175 G 0 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175 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51</a:t>
                </a:r>
              </a:p>
            </p:txBody>
          </p:sp>
        </p:grpSp>
        <p:grpSp>
          <p:nvGrpSpPr>
            <p:cNvPr id="40" name="Группа"/>
            <p:cNvGrpSpPr/>
            <p:nvPr/>
          </p:nvGrpSpPr>
          <p:grpSpPr>
            <a:xfrm>
              <a:off x="4614019" y="0"/>
              <a:ext cx="287338" cy="234861"/>
              <a:chOff x="0" y="0"/>
              <a:chExt cx="287337" cy="234860"/>
            </a:xfrm>
          </p:grpSpPr>
          <p:sp>
            <p:nvSpPr>
              <p:cNvPr id="38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34C333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9" name="R 52  G 195 B 51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52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195 B 51</a:t>
                </a:r>
              </a:p>
            </p:txBody>
          </p:sp>
        </p:grpSp>
        <p:grpSp>
          <p:nvGrpSpPr>
            <p:cNvPr id="43" name="Группа"/>
            <p:cNvGrpSpPr/>
            <p:nvPr/>
          </p:nvGrpSpPr>
          <p:grpSpPr>
            <a:xfrm>
              <a:off x="3172569" y="0"/>
              <a:ext cx="287338" cy="234861"/>
              <a:chOff x="0" y="0"/>
              <a:chExt cx="287337" cy="234860"/>
            </a:xfrm>
          </p:grpSpPr>
          <p:sp>
            <p:nvSpPr>
              <p:cNvPr id="41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42" name="R 0  G 0  B 0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defTabSz="762000">
                  <a:spcBef>
                    <a:spcPts val="100"/>
                  </a:spcBef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G 0 </a:t>
                </a:r>
                <a:b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</a:b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B 0</a:t>
                </a:r>
              </a:p>
            </p:txBody>
          </p:sp>
        </p:grpSp>
        <p:grpSp>
          <p:nvGrpSpPr>
            <p:cNvPr id="46" name="Группа"/>
            <p:cNvGrpSpPr/>
            <p:nvPr/>
          </p:nvGrpSpPr>
          <p:grpSpPr>
            <a:xfrm>
              <a:off x="2813794" y="0"/>
              <a:ext cx="287338" cy="234861"/>
              <a:chOff x="0" y="0"/>
              <a:chExt cx="287337" cy="234860"/>
            </a:xfrm>
          </p:grpSpPr>
          <p:sp>
            <p:nvSpPr>
              <p:cNvPr id="44" name="Прямоугольник с закругленными углами"/>
              <p:cNvSpPr/>
              <p:nvPr/>
            </p:nvSpPr>
            <p:spPr>
              <a:xfrm>
                <a:off x="0" y="0"/>
                <a:ext cx="287338" cy="179388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Off val="44000"/>
                </a:schemeClr>
              </a:solidFill>
              <a:ln w="9525" cap="flat">
                <a:solidFill>
                  <a:schemeClr val="accent3">
                    <a:lumOff val="44000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 defTabSz="762000">
                  <a:spcBef>
                    <a:spcPts val="4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45" name="R 255 G 255 B 255"/>
              <p:cNvSpPr txBox="1"/>
              <p:nvPr/>
            </p:nvSpPr>
            <p:spPr>
              <a:xfrm>
                <a:off x="8753" y="8753"/>
                <a:ext cx="269832" cy="226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762000">
                  <a:spcBef>
                    <a:spcPts val="100"/>
                  </a:spcBef>
                  <a:defRPr b="1" sz="6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>
                  <a:defRPr b="0" sz="2400">
                    <a:solidFill>
                      <a:srgbClr val="000000"/>
                    </a:solidFill>
                  </a:defRPr>
                </a:pPr>
                <a:r>
                  <a:rPr b="1" sz="600">
                    <a:solidFill>
                      <a:schemeClr val="accent3">
                        <a:lumOff val="44000"/>
                      </a:schemeClr>
                    </a:solidFill>
                  </a:rPr>
                  <a:t>R 255 G 255 B 255</a:t>
                </a:r>
              </a:p>
            </p:txBody>
          </p:sp>
        </p:grpSp>
        <p:sp>
          <p:nvSpPr>
            <p:cNvPr id="47" name="Primary colours:"/>
            <p:cNvSpPr txBox="1"/>
            <p:nvPr/>
          </p:nvSpPr>
          <p:spPr>
            <a:xfrm>
              <a:off x="-1" y="26193"/>
              <a:ext cx="61828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Primary colours:</a:t>
              </a:r>
            </a:p>
          </p:txBody>
        </p:sp>
        <p:sp>
          <p:nvSpPr>
            <p:cNvPr id="48" name="Supporting colours:"/>
            <p:cNvSpPr txBox="1"/>
            <p:nvPr/>
          </p:nvSpPr>
          <p:spPr>
            <a:xfrm>
              <a:off x="2025401" y="26193"/>
              <a:ext cx="7407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r" defTabSz="762000">
                <a:spcBef>
                  <a:spcPts val="100"/>
                </a:spcBef>
                <a:defRPr b="1"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>
                <a:defRPr b="0" sz="2400">
                  <a:solidFill>
                    <a:srgbClr val="000000"/>
                  </a:solidFill>
                </a:defRPr>
              </a:pPr>
              <a:r>
                <a:rPr b="1" sz="600">
                  <a:solidFill>
                    <a:schemeClr val="accent3">
                      <a:lumOff val="44000"/>
                    </a:schemeClr>
                  </a:solidFill>
                </a:rPr>
                <a:t>Supporting colours:</a:t>
              </a:r>
            </a:p>
          </p:txBody>
        </p:sp>
      </p:grpSp>
      <p:sp>
        <p:nvSpPr>
          <p:cNvPr id="50" name="Текст заголовка"/>
          <p:cNvSpPr txBox="1"/>
          <p:nvPr>
            <p:ph type="title"/>
          </p:nvPr>
        </p:nvSpPr>
        <p:spPr>
          <a:xfrm>
            <a:off x="254000" y="225425"/>
            <a:ext cx="8634413" cy="97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Текст заголовка</a:t>
            </a:r>
          </a:p>
        </p:txBody>
      </p:sp>
      <p:sp>
        <p:nvSpPr>
          <p:cNvPr id="51" name="Уровень текста 1…"/>
          <p:cNvSpPr txBox="1"/>
          <p:nvPr>
            <p:ph type="body" idx="1"/>
          </p:nvPr>
        </p:nvSpPr>
        <p:spPr>
          <a:xfrm>
            <a:off x="254000" y="1196975"/>
            <a:ext cx="8639175" cy="566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89929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59304" marR="0" indent="-357716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617855" marR="0" indent="-3352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868362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1366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5938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510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5082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65450" marR="0" indent="-3429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1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Разнесенный прием. Обобщенная схем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Разнесенный прием. Обобщенная схема</a:t>
            </a:r>
          </a:p>
        </p:txBody>
      </p:sp>
      <p:pic>
        <p:nvPicPr>
          <p:cNvPr id="310" name="Снимок экрана 2017-11-17 в 17.54.05.png" descr="Снимок экрана 2017-11-17 в 17.54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065" y="1377238"/>
            <a:ext cx="7452396" cy="3726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Снимок экрана 2017-11-17 в 18.58.25.png" descr="Снимок экрана 2017-11-17 в 18.5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594881"/>
            <a:ext cx="8153400" cy="461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Снимок экрана 2017-11-17 в 18.59.16.png" descr="Снимок экрана 2017-11-17 в 18.59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05586"/>
            <a:ext cx="9144001" cy="3810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Снимок экрана 2017-11-17 в 18.59.52.png" descr="Снимок экрана 2017-11-17 в 18.59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616" y="678312"/>
            <a:ext cx="9283232" cy="4660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Снимок экрана 2017-11-17 в 19.13.15.png" descr="Снимок экрана 2017-11-17 в 19.1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692" y="7074"/>
            <a:ext cx="9265384" cy="624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Снимок экрана 2017-11-17 в 19.14.45.png" descr="Снимок экрана 2017-11-17 в 19.1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586"/>
            <a:ext cx="9144001" cy="65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Снимок экрана 2017-11-17 в 19.15.22.png" descr="Снимок экрана 2017-11-17 в 19.1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2249" y="6614"/>
            <a:ext cx="10086235" cy="6895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Снимок экрана 2017-11-17 в 19.16.07.png" descr="Снимок экрана 2017-11-17 в 19.1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661" y="-141013"/>
            <a:ext cx="9974863" cy="7118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Снимок экрана 2017-11-17 в 19.17.10.png" descr="Снимок экрана 2017-11-17 в 19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9635" y="-14924"/>
            <a:ext cx="983132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Снимок экрана 2017-11-17 в 19.17.55.png" descr="Снимок экрана 2017-11-17 в 19.17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908" y="5905"/>
            <a:ext cx="9795528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Снимок экрана 2017-11-17 в 19.18.39.png" descr="Снимок экрана 2017-11-17 в 19.1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6054"/>
            <a:ext cx="9144001" cy="6407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Разнесенный прием с автовыбор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Разнесенный прием с автовыбором</a:t>
            </a:r>
          </a:p>
        </p:txBody>
      </p:sp>
      <p:pic>
        <p:nvPicPr>
          <p:cNvPr id="313" name="Снимок экрана 2017-11-17 в 17.55.21.png" descr="Снимок экрана 2017-11-17 в 17.55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470" y="2494838"/>
            <a:ext cx="7598200" cy="1638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Снимок экрана 2017-11-17 в 23.58.19.png" descr="Снимок экрана 2017-11-17 в 23.5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39" y="1121495"/>
            <a:ext cx="8975122" cy="461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Снимок экрана 2017-11-18 в 0.03.24.png" descr="Снимок экрана 2017-11-18 в 0.0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9887" y="1660460"/>
            <a:ext cx="9343774" cy="3041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Снимок экрана 2017-11-18 в 0.09.18.png" descr="Снимок экрана 2017-11-18 в 0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8957" y="961783"/>
            <a:ext cx="9521914" cy="4934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Снимок экрана 2017-11-17 в 19.19.17.png" descr="Снимок экрана 2017-11-17 в 19.1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9731"/>
            <a:ext cx="9144001" cy="6452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Снимок экрана 2017-11-17 в 23.59.41.png" descr="Снимок экрана 2017-11-17 в 23.5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38374"/>
            <a:ext cx="9144001" cy="5981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Снимок экрана 2017-11-18 в 0.00.50.png" descr="Снимок экрана 2017-11-18 в 0.0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79308"/>
            <a:ext cx="9144001" cy="6099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Снимок экрана 2017-11-17 в 19.23.29.png" descr="Снимок экрана 2017-11-17 в 19.2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710" y="752120"/>
            <a:ext cx="9199420" cy="4936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Снимок экрана 2017-11-17 в 19.24.15.png" descr="Снимок экрана 2017-11-17 в 19.24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7093"/>
            <a:ext cx="9144001" cy="4643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Снимок экрана 2017-11-17 в 19.25.10.png" descr="Снимок экрана 2017-11-17 в 19.2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364" y="1130841"/>
            <a:ext cx="9200728" cy="4596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Снимок экрана 2017-11-17 в 19.26.39.png" descr="Снимок экрана 2017-11-17 в 19.26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046" y="194742"/>
            <a:ext cx="72136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Разнесенный прием с простым линейным сложение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Разнесенный прием с простым линейным сложением</a:t>
            </a:r>
          </a:p>
        </p:txBody>
      </p:sp>
      <p:pic>
        <p:nvPicPr>
          <p:cNvPr id="316" name="Снимок экрана 2017-11-17 в 17.57.01.png" descr="Снимок экрана 2017-11-17 в 17.5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31384"/>
            <a:ext cx="9144001" cy="3610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Снимок экрана 2017-11-17 в 23.54.08.png" descr="Снимок экрана 2017-11-17 в 23.5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754" y="0"/>
            <a:ext cx="7740054" cy="694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Снимок экрана 2017-11-17 в 23.55.09.png" descr="Снимок экрана 2017-11-17 в 23.55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33349"/>
            <a:ext cx="9144001" cy="499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Снимок экрана 2017-11-17 в 23.55.42.png" descr="Снимок экрана 2017-11-17 в 23.5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69166"/>
            <a:ext cx="9144001" cy="5119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Снимок экрана 2017-11-17 в 23.56.19.png" descr="Снимок экрана 2017-11-17 в 23.5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2109"/>
            <a:ext cx="9144001" cy="5953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Снимок экрана 2017-11-17 в 19.19.53.png" descr="Снимок экрана 2017-11-17 в 19.19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830"/>
            <a:ext cx="9144001" cy="6356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Снимок экрана 2017-11-17 в 19.20.30.png" descr="Снимок экрана 2017-11-17 в 19.2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930"/>
            <a:ext cx="9144000" cy="6410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Граница Шеннон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Граница Шеннона</a:t>
            </a:r>
          </a:p>
        </p:txBody>
      </p:sp>
      <p:pic>
        <p:nvPicPr>
          <p:cNvPr id="319" name="Снимок экрана 2017-11-17 в 17.58.04.png" descr="Снимок экрана 2017-11-17 в 17.58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631" y="1149486"/>
            <a:ext cx="6350001" cy="544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Граница Шеннон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Граница Шеннона</a:t>
            </a:r>
          </a:p>
        </p:txBody>
      </p:sp>
      <p:pic>
        <p:nvPicPr>
          <p:cNvPr id="322" name="Снимок экрана 2017-11-17 в 17.58.41.png" descr="Снимок экрана 2017-11-17 в 17.5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114" y="689537"/>
            <a:ext cx="7254177" cy="619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Метод разнесенного приема с последетекторным дискретным сложением ветвей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 разнесенного приема с последетекторным дискретным сложением ветвей.</a:t>
            </a:r>
          </a:p>
        </p:txBody>
      </p:sp>
      <p:pic>
        <p:nvPicPr>
          <p:cNvPr id="325" name="Снимок экрана 2017-11-17 в 18.00.20.png" descr="Снимок экрана 2017-11-17 в 18.0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420" y="1547106"/>
            <a:ext cx="9144001" cy="4236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Снимок экрана 2017-11-17 в 18.53.31.png" descr="Снимок экрана 2017-11-17 в 18.53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13647"/>
            <a:ext cx="9144001" cy="3630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Снимок экрана 2017-11-17 в 18.54.08.png" descr="Снимок экрана 2017-11-17 в 18.5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59" y="2344547"/>
            <a:ext cx="8711687" cy="1645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Снимок экрана 2017-11-17 в 18.56.57.png" descr="Снимок экрана 2017-11-17 в 18.5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" y="1600200"/>
            <a:ext cx="90297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Влияние многолучевого распространения на скорость передачи информ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Влияние многолучевого распространения на скорость передачи информации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308"/>
      </a:accent1>
      <a:accent2>
        <a:srgbClr val="FFAF00"/>
      </a:accent2>
      <a:accent3>
        <a:srgbClr val="8F8F8F"/>
      </a:accent3>
      <a:accent4>
        <a:srgbClr val="707070"/>
      </a:accent4>
      <a:accent5>
        <a:srgbClr val="FFE4AA"/>
      </a:accent5>
      <a:accent6>
        <a:srgbClr val="E79F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